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Titillium Web SemiBold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Titillium Web"/>
      <p:regular r:id="rId46"/>
      <p:bold r:id="rId47"/>
      <p:italic r:id="rId48"/>
      <p:boldItalic r:id="rId49"/>
    </p:embeddedFont>
    <p:embeddedFont>
      <p:font typeface="Domine"/>
      <p:regular r:id="rId50"/>
      <p:bold r:id="rId51"/>
    </p:embeddedFont>
    <p:embeddedFont>
      <p:font typeface="Roboto Light"/>
      <p:regular r:id="rId52"/>
      <p:bold r:id="rId53"/>
      <p:italic r:id="rId54"/>
      <p:boldItalic r:id="rId55"/>
    </p:embeddedFont>
    <p:embeddedFont>
      <p:font typeface="PT Sans"/>
      <p:regular r:id="rId56"/>
      <p:bold r:id="rId57"/>
      <p:italic r:id="rId58"/>
      <p:boldItalic r:id="rId59"/>
    </p:embeddedFont>
    <p:embeddedFont>
      <p:font typeface="Titillium Web Light"/>
      <p:regular r:id="rId60"/>
      <p:bold r:id="rId61"/>
      <p:italic r:id="rId62"/>
      <p:boldItalic r:id="rId63"/>
    </p:embeddedFont>
    <p:embeddedFont>
      <p:font typeface="Open Sans Light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0539EC-8E57-4672-B8CC-093F0B0A7AA0}">
  <a:tblStyle styleId="{F30539EC-8E57-4672-B8CC-093F0B0A7A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TitilliumWeb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TitilliumWeb-italic.fntdata"/><Relationship Id="rId47" Type="http://schemas.openxmlformats.org/officeDocument/2006/relationships/font" Target="fonts/TitilliumWeb-bold.fntdata"/><Relationship Id="rId49" Type="http://schemas.openxmlformats.org/officeDocument/2006/relationships/font" Target="fonts/TitilliumWeb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TitilliumWebSemiBold-bold.fntdata"/><Relationship Id="rId34" Type="http://schemas.openxmlformats.org/officeDocument/2006/relationships/font" Target="fonts/TitilliumWebSemiBold-regular.fntdata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font" Target="fonts/TitilliumWebSemiBold-boldItalic.fntdata"/><Relationship Id="rId36" Type="http://schemas.openxmlformats.org/officeDocument/2006/relationships/font" Target="fonts/TitilliumWebSemiBold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62" Type="http://schemas.openxmlformats.org/officeDocument/2006/relationships/font" Target="fonts/TitilliumWebLight-italic.fntdata"/><Relationship Id="rId61" Type="http://schemas.openxmlformats.org/officeDocument/2006/relationships/font" Target="fonts/TitilliumWebLight-bold.fntdata"/><Relationship Id="rId20" Type="http://schemas.openxmlformats.org/officeDocument/2006/relationships/slide" Target="slides/slide13.xml"/><Relationship Id="rId64" Type="http://schemas.openxmlformats.org/officeDocument/2006/relationships/font" Target="fonts/OpenSansLight-regular.fntdata"/><Relationship Id="rId63" Type="http://schemas.openxmlformats.org/officeDocument/2006/relationships/font" Target="fonts/TitilliumWebLight-boldItalic.fntdata"/><Relationship Id="rId22" Type="http://schemas.openxmlformats.org/officeDocument/2006/relationships/slide" Target="slides/slide15.xml"/><Relationship Id="rId66" Type="http://schemas.openxmlformats.org/officeDocument/2006/relationships/font" Target="fonts/OpenSansLight-italic.fntdata"/><Relationship Id="rId21" Type="http://schemas.openxmlformats.org/officeDocument/2006/relationships/slide" Target="slides/slide14.xml"/><Relationship Id="rId65" Type="http://schemas.openxmlformats.org/officeDocument/2006/relationships/font" Target="fonts/OpenSansLight-bold.fntdata"/><Relationship Id="rId24" Type="http://schemas.openxmlformats.org/officeDocument/2006/relationships/slide" Target="slides/slide17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6.xml"/><Relationship Id="rId67" Type="http://schemas.openxmlformats.org/officeDocument/2006/relationships/font" Target="fonts/OpenSansLight-boldItalic.fntdata"/><Relationship Id="rId60" Type="http://schemas.openxmlformats.org/officeDocument/2006/relationships/font" Target="fonts/TitilliumWeb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OpenSans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Domine-bold.fntdata"/><Relationship Id="rId50" Type="http://schemas.openxmlformats.org/officeDocument/2006/relationships/font" Target="fonts/Domine-regular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57" Type="http://schemas.openxmlformats.org/officeDocument/2006/relationships/font" Target="fonts/PTSans-bold.fntdata"/><Relationship Id="rId12" Type="http://schemas.openxmlformats.org/officeDocument/2006/relationships/slide" Target="slides/slide5.xml"/><Relationship Id="rId56" Type="http://schemas.openxmlformats.org/officeDocument/2006/relationships/font" Target="fonts/PTSans-regular.fntdata"/><Relationship Id="rId15" Type="http://schemas.openxmlformats.org/officeDocument/2006/relationships/slide" Target="slides/slide8.xml"/><Relationship Id="rId59" Type="http://schemas.openxmlformats.org/officeDocument/2006/relationships/font" Target="fonts/PTSans-boldItalic.fntdata"/><Relationship Id="rId14" Type="http://schemas.openxmlformats.org/officeDocument/2006/relationships/slide" Target="slides/slide7.xml"/><Relationship Id="rId58" Type="http://schemas.openxmlformats.org/officeDocument/2006/relationships/font" Target="fonts/PT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e68e28a4e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e68e28a4e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45288da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45288da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5288da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5288da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5288dac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5288dac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45288dac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45288dac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45288dac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45288dac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45288dac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45288dac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45288dac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45288dac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45288dac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d45288dac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45288dac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45288dac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45288dac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45288dac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e68e28a4e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e68e28a4e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45288dac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45288dac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df63ba98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df63ba98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Every layer will make decision on more complex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45288dac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45288dac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45288dac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45288dac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45288dac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45288dac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45288dac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45288dac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45288dacf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45288dacf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45288d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45288d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45288da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45288da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45288da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45288da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45288dac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45288dac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45288dac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45288dac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45288dac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45288dac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45288da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45288da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 type="title">
  <p:cSld name="TITLE">
    <p:bg>
      <p:bgPr>
        <a:solidFill>
          <a:srgbClr val="0066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470275" y="454650"/>
            <a:ext cx="386100" cy="391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858925" y="791700"/>
            <a:ext cx="5642400" cy="23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15805" y="4757400"/>
            <a:ext cx="5294400" cy="2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858930" y="3407136"/>
            <a:ext cx="5294400" cy="2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ek">
  <p:cSld name="BLANK_3_1_2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/>
          <p:nvPr/>
        </p:nvSpPr>
        <p:spPr>
          <a:xfrm>
            <a:off x="457200" y="3621900"/>
            <a:ext cx="162000" cy="1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457194" y="3957625"/>
            <a:ext cx="162000" cy="162000"/>
          </a:xfrm>
          <a:prstGeom prst="ellipse">
            <a:avLst/>
          </a:prstGeom>
          <a:solidFill>
            <a:srgbClr val="97CA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457200" y="3286175"/>
            <a:ext cx="162000" cy="16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457200" y="2940900"/>
            <a:ext cx="162000" cy="16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457200" y="2595625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790575" y="392430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2" type="subTitle"/>
          </p:nvPr>
        </p:nvSpPr>
        <p:spPr>
          <a:xfrm>
            <a:off x="790575" y="2557525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790575" y="290280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4" type="subTitle"/>
          </p:nvPr>
        </p:nvSpPr>
        <p:spPr>
          <a:xfrm>
            <a:off x="790575" y="3248075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5" type="subTitle"/>
          </p:nvPr>
        </p:nvSpPr>
        <p:spPr>
          <a:xfrm>
            <a:off x="790575" y="3586188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3_1_2_1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79" name="Google Shape;79;p12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80" name="Google Shape;80;p12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4705350" y="89065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2" type="subTitle"/>
          </p:nvPr>
        </p:nvSpPr>
        <p:spPr>
          <a:xfrm>
            <a:off x="4705350" y="1696475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705350" y="2557525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4" type="subTitle"/>
          </p:nvPr>
        </p:nvSpPr>
        <p:spPr>
          <a:xfrm>
            <a:off x="4705350" y="338370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5" type="subTitle"/>
          </p:nvPr>
        </p:nvSpPr>
        <p:spPr>
          <a:xfrm>
            <a:off x="4705350" y="426240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6" name="Google Shape;86;p12"/>
          <p:cNvSpPr/>
          <p:nvPr/>
        </p:nvSpPr>
        <p:spPr>
          <a:xfrm>
            <a:off x="4167200" y="59065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4167200" y="142885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167200" y="226705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4167200" y="312905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4167200" y="39624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cxnSp>
        <p:nvCxnSpPr>
          <p:cNvPr id="91" name="Google Shape;91;p12"/>
          <p:cNvCxnSpPr>
            <a:stCxn id="86" idx="4"/>
          </p:cNvCxnSpPr>
          <p:nvPr/>
        </p:nvCxnSpPr>
        <p:spPr>
          <a:xfrm flipH="1">
            <a:off x="4314800" y="890650"/>
            <a:ext cx="2400" cy="316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2"/>
          <p:cNvSpPr txBox="1"/>
          <p:nvPr>
            <p:ph idx="6" type="subTitle"/>
          </p:nvPr>
        </p:nvSpPr>
        <p:spPr>
          <a:xfrm>
            <a:off x="4705350" y="62155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7" type="subTitle"/>
          </p:nvPr>
        </p:nvSpPr>
        <p:spPr>
          <a:xfrm>
            <a:off x="4705350" y="145975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8" type="subTitle"/>
          </p:nvPr>
        </p:nvSpPr>
        <p:spPr>
          <a:xfrm>
            <a:off x="4705350" y="229795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9" type="subTitle"/>
          </p:nvPr>
        </p:nvSpPr>
        <p:spPr>
          <a:xfrm>
            <a:off x="4705350" y="3103975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3" type="subTitle"/>
          </p:nvPr>
        </p:nvSpPr>
        <p:spPr>
          <a:xfrm>
            <a:off x="4705350" y="3974350"/>
            <a:ext cx="44769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BLANK_3_1_2_1_2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99" name="Google Shape;99;p13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445200" y="456425"/>
            <a:ext cx="8277600" cy="9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641325" y="3634600"/>
            <a:ext cx="1260900" cy="6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3"/>
          <p:cNvSpPr/>
          <p:nvPr/>
        </p:nvSpPr>
        <p:spPr>
          <a:xfrm>
            <a:off x="1121775" y="20518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2709800" y="20518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4309038" y="20518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5908288" y="20518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7496300" y="2051800"/>
            <a:ext cx="300000" cy="3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</a:t>
            </a:r>
            <a:endParaRPr/>
          </a:p>
        </p:txBody>
      </p:sp>
      <p:cxnSp>
        <p:nvCxnSpPr>
          <p:cNvPr id="107" name="Google Shape;107;p13"/>
          <p:cNvCxnSpPr/>
          <p:nvPr/>
        </p:nvCxnSpPr>
        <p:spPr>
          <a:xfrm>
            <a:off x="1269275" y="2201800"/>
            <a:ext cx="6402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3"/>
          <p:cNvSpPr txBox="1"/>
          <p:nvPr>
            <p:ph idx="2" type="subTitle"/>
          </p:nvPr>
        </p:nvSpPr>
        <p:spPr>
          <a:xfrm>
            <a:off x="641325" y="2505925"/>
            <a:ext cx="1260900" cy="1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3" type="subTitle"/>
          </p:nvPr>
        </p:nvSpPr>
        <p:spPr>
          <a:xfrm>
            <a:off x="2234963" y="3634600"/>
            <a:ext cx="1260900" cy="6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4" type="subTitle"/>
          </p:nvPr>
        </p:nvSpPr>
        <p:spPr>
          <a:xfrm>
            <a:off x="2234963" y="2505925"/>
            <a:ext cx="1260900" cy="1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5" type="subTitle"/>
          </p:nvPr>
        </p:nvSpPr>
        <p:spPr>
          <a:xfrm>
            <a:off x="3828600" y="3634600"/>
            <a:ext cx="1260900" cy="6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6" type="subTitle"/>
          </p:nvPr>
        </p:nvSpPr>
        <p:spPr>
          <a:xfrm>
            <a:off x="3828600" y="2505925"/>
            <a:ext cx="1260900" cy="1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7" type="subTitle"/>
          </p:nvPr>
        </p:nvSpPr>
        <p:spPr>
          <a:xfrm>
            <a:off x="5427850" y="3634600"/>
            <a:ext cx="1260900" cy="6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8" type="subTitle"/>
          </p:nvPr>
        </p:nvSpPr>
        <p:spPr>
          <a:xfrm>
            <a:off x="5427850" y="2505925"/>
            <a:ext cx="1260900" cy="1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9" type="subTitle"/>
          </p:nvPr>
        </p:nvSpPr>
        <p:spPr>
          <a:xfrm>
            <a:off x="7027100" y="3634600"/>
            <a:ext cx="1260900" cy="63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3" type="subTitle"/>
          </p:nvPr>
        </p:nvSpPr>
        <p:spPr>
          <a:xfrm>
            <a:off x="7027100" y="2505925"/>
            <a:ext cx="1260900" cy="10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ek">
  <p:cSld name="BLANK_3_1_2_1_1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19" name="Google Shape;119;p14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20" name="Google Shape;120;p14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4652100" y="608300"/>
            <a:ext cx="4491900" cy="5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graphicFrame>
        <p:nvGraphicFramePr>
          <p:cNvPr id="122" name="Google Shape;122;p14"/>
          <p:cNvGraphicFramePr/>
          <p:nvPr/>
        </p:nvGraphicFramePr>
        <p:xfrm>
          <a:off x="476200" y="1671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{F30539EC-8E57-4672-B8CC-093F0B0A7AA0}</a:tableStyleId>
              </a:tblPr>
              <a:tblGrid>
                <a:gridCol w="2080025"/>
                <a:gridCol w="2080025"/>
                <a:gridCol w="2080025"/>
                <a:gridCol w="2080025"/>
              </a:tblGrid>
              <a:tr h="6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</a:tr>
              <a:tr h="67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</a:tr>
              <a:tr h="67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</a:tr>
              <a:tr h="6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0F9"/>
                    </a:solidFill>
                  </a:tcPr>
                </a:tc>
              </a:tr>
            </a:tbl>
          </a:graphicData>
        </a:graphic>
      </p:graphicFrame>
      <p:sp>
        <p:nvSpPr>
          <p:cNvPr id="123" name="Google Shape;123;p14"/>
          <p:cNvSpPr txBox="1"/>
          <p:nvPr>
            <p:ph idx="2" type="subTitle"/>
          </p:nvPr>
        </p:nvSpPr>
        <p:spPr>
          <a:xfrm>
            <a:off x="667050" y="1896400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3" type="subTitle"/>
          </p:nvPr>
        </p:nvSpPr>
        <p:spPr>
          <a:xfrm>
            <a:off x="667050" y="2591725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4" type="subTitle"/>
          </p:nvPr>
        </p:nvSpPr>
        <p:spPr>
          <a:xfrm>
            <a:off x="667050" y="3287050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5" type="subTitle"/>
          </p:nvPr>
        </p:nvSpPr>
        <p:spPr>
          <a:xfrm>
            <a:off x="667050" y="3982375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6" type="subTitle"/>
          </p:nvPr>
        </p:nvSpPr>
        <p:spPr>
          <a:xfrm>
            <a:off x="2733975" y="1896400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7" type="subTitle"/>
          </p:nvPr>
        </p:nvSpPr>
        <p:spPr>
          <a:xfrm>
            <a:off x="4858050" y="1896400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8" type="subTitle"/>
          </p:nvPr>
        </p:nvSpPr>
        <p:spPr>
          <a:xfrm>
            <a:off x="6915450" y="1896400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9" type="subTitle"/>
          </p:nvPr>
        </p:nvSpPr>
        <p:spPr>
          <a:xfrm>
            <a:off x="2733975" y="2591725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13" type="subTitle"/>
          </p:nvPr>
        </p:nvSpPr>
        <p:spPr>
          <a:xfrm>
            <a:off x="4858050" y="2591725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14" type="subTitle"/>
          </p:nvPr>
        </p:nvSpPr>
        <p:spPr>
          <a:xfrm>
            <a:off x="6915450" y="2591725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4"/>
          <p:cNvSpPr txBox="1"/>
          <p:nvPr>
            <p:ph idx="15" type="subTitle"/>
          </p:nvPr>
        </p:nvSpPr>
        <p:spPr>
          <a:xfrm>
            <a:off x="2733975" y="3286963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6" type="subTitle"/>
          </p:nvPr>
        </p:nvSpPr>
        <p:spPr>
          <a:xfrm>
            <a:off x="4858050" y="3286963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17" type="subTitle"/>
          </p:nvPr>
        </p:nvSpPr>
        <p:spPr>
          <a:xfrm>
            <a:off x="6915450" y="3286963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8" type="subTitle"/>
          </p:nvPr>
        </p:nvSpPr>
        <p:spPr>
          <a:xfrm>
            <a:off x="2733975" y="3982238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7" name="Google Shape;137;p14"/>
          <p:cNvSpPr txBox="1"/>
          <p:nvPr>
            <p:ph idx="19" type="subTitle"/>
          </p:nvPr>
        </p:nvSpPr>
        <p:spPr>
          <a:xfrm>
            <a:off x="4858050" y="3982238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20" type="subTitle"/>
          </p:nvPr>
        </p:nvSpPr>
        <p:spPr>
          <a:xfrm>
            <a:off x="6915450" y="3982238"/>
            <a:ext cx="16764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6">
  <p:cSld name="BLANK_3_1_1">
    <p:bg>
      <p:bgPr>
        <a:solidFill>
          <a:srgbClr val="FFE2DE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41" name="Google Shape;141;p15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5">
  <p:cSld name="BLANK_2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45" name="Google Shape;145;p16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idx="2" type="title"/>
          </p:nvPr>
        </p:nvSpPr>
        <p:spPr>
          <a:xfrm>
            <a:off x="4399425" y="563100"/>
            <a:ext cx="4362300" cy="21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3" type="title"/>
          </p:nvPr>
        </p:nvSpPr>
        <p:spPr>
          <a:xfrm>
            <a:off x="4399425" y="2976300"/>
            <a:ext cx="4362300" cy="155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4">
  <p:cSld name="BLANK_2_2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1" name="Google Shape;151;p17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52" name="Google Shape;152;p17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2" type="title"/>
          </p:nvPr>
        </p:nvSpPr>
        <p:spPr>
          <a:xfrm>
            <a:off x="445200" y="1805850"/>
            <a:ext cx="3785400" cy="21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8">
  <p:cSld name="BLANK_2_2_2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56" name="Google Shape;156;p18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2" type="title"/>
          </p:nvPr>
        </p:nvSpPr>
        <p:spPr>
          <a:xfrm>
            <a:off x="445200" y="1805850"/>
            <a:ext cx="3785400" cy="21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7">
  <p:cSld name="BLANK_2_2_1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61" name="Google Shape;161;p19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2" type="title"/>
          </p:nvPr>
        </p:nvSpPr>
        <p:spPr>
          <a:xfrm>
            <a:off x="445200" y="1805850"/>
            <a:ext cx="3785400" cy="21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1">
  <p:cSld name="BLANK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66" name="Google Shape;166;p20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">
    <p:bg>
      <p:bgPr>
        <a:solidFill>
          <a:srgbClr val="0066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70275" y="454650"/>
            <a:ext cx="386100" cy="3912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D0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858925" y="791700"/>
            <a:ext cx="5642400" cy="23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858930" y="4283436"/>
            <a:ext cx="5294400" cy="2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2">
  <p:cSld name="BLANK_1">
    <p:bg>
      <p:bgPr>
        <a:solidFill>
          <a:schemeClr val="accent3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69" name="Google Shape;169;p21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3">
  <p:cSld name="BLANK_1_1">
    <p:bg>
      <p:bgPr>
        <a:solidFill>
          <a:srgbClr val="00D0A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2" name="Google Shape;172;p22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4">
  <p:cSld name="BLANK_1_1_1">
    <p:bg>
      <p:bgPr>
        <a:solidFill>
          <a:srgbClr val="FF8C7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5" name="Google Shape;175;p23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5">
  <p:cSld name="BLANK_1_1_1_1">
    <p:bg>
      <p:bgPr>
        <a:solidFill>
          <a:srgbClr val="0066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8" name="Google Shape;178;p24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G 6">
  <p:cSld name="BLANK_1_1_1_1_1"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81" name="Google Shape;181;p25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8C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372383" y="457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87900" y="1228675"/>
            <a:ext cx="788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372383" y="457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Titillium Web Light"/>
              <a:buNone/>
              <a:defRPr sz="2800">
                <a:solidFill>
                  <a:srgbClr val="D9D9D9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LO! Title slide">
  <p:cSld name="TITLE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ctrTitle"/>
          </p:nvPr>
        </p:nvSpPr>
        <p:spPr>
          <a:xfrm rot="-379382">
            <a:off x="311637" y="744513"/>
            <a:ext cx="8520533" cy="205246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Font typeface="Titillium Web Light"/>
              <a:buNone/>
              <a:defRPr sz="2800">
                <a:solidFill>
                  <a:srgbClr val="D9D9D9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tillium Web Light"/>
              <a:buNone/>
              <a:defRPr sz="2800"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02" name="Google Shape;20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 1">
  <p:cSld name="TITLE_1">
    <p:bg>
      <p:bgPr>
        <a:solidFill>
          <a:schemeClr val="accen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rot="-5400000">
            <a:off x="7131900" y="3189050"/>
            <a:ext cx="1511700" cy="15309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37D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88025" y="368075"/>
            <a:ext cx="6734400" cy="35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1242225" y="1395300"/>
            <a:ext cx="69363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9" name="Google Shape;20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8800" y="387145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00925" y="833775"/>
            <a:ext cx="720000" cy="7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1537975" y="3993550"/>
            <a:ext cx="6270000" cy="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32"/>
          <p:cNvSpPr txBox="1"/>
          <p:nvPr/>
        </p:nvSpPr>
        <p:spPr>
          <a:xfrm>
            <a:off x="1344463" y="3993550"/>
            <a:ext cx="3459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rgbClr val="FFFF00"/>
                </a:solidFill>
                <a:latin typeface="Titillium Web"/>
                <a:ea typeface="Titillium Web"/>
                <a:cs typeface="Titillium Web"/>
                <a:sym typeface="Titillium Web"/>
              </a:rPr>
              <a:t>–</a:t>
            </a:r>
            <a:endParaRPr sz="1800">
              <a:solidFill>
                <a:srgbClr val="FFFF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descr="Tiny Logo.png"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0240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➔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17" name="Google Shape;21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eric list">
  <p:cSld name="TITLE_AND_BODY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22" name="Google Shape;22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29" name="Google Shape;22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44800" y="20625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33" name="Google Shape;23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38" name="Google Shape;238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1" name="Google Shape;241;p3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42" name="Google Shape;24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265500" y="305250"/>
            <a:ext cx="4045200" cy="44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4939500" y="304800"/>
            <a:ext cx="4046400" cy="44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18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48" name="Google Shape;24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hite half dark">
  <p:cSld name="SECTION_TITLE_AND_DESCRIPTION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265500" y="361950"/>
            <a:ext cx="4045200" cy="27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4200"/>
              <a:buNone/>
              <a:defRPr sz="4200">
                <a:solidFill>
                  <a:srgbClr val="16232E"/>
                </a:solidFill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1" type="subTitle"/>
          </p:nvPr>
        </p:nvSpPr>
        <p:spPr>
          <a:xfrm>
            <a:off x="265500" y="32983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2100"/>
              <a:buNone/>
              <a:defRPr sz="2100">
                <a:solidFill>
                  <a:srgbClr val="16232E"/>
                </a:solidFill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 SemiBold"/>
              <a:buChar char="●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○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■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●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○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■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●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SemiBold"/>
              <a:buChar char="○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Titillium Web SemiBold"/>
              <a:buChar char="■"/>
              <a:defRPr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00" y="0"/>
            <a:ext cx="640800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+description (narrow)">
  <p:cSld name="SECTION_TITLE_AND_DESCRIPTION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/>
          <p:nvPr/>
        </p:nvSpPr>
        <p:spPr>
          <a:xfrm>
            <a:off x="3108000" y="25"/>
            <a:ext cx="603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265500" y="559075"/>
            <a:ext cx="2652900" cy="21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9" name="Google Shape;259;p41"/>
          <p:cNvSpPr txBox="1"/>
          <p:nvPr>
            <p:ph idx="1" type="subTitle"/>
          </p:nvPr>
        </p:nvSpPr>
        <p:spPr>
          <a:xfrm>
            <a:off x="265500" y="2803075"/>
            <a:ext cx="2652900" cy="20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1"/>
          <p:cNvSpPr txBox="1"/>
          <p:nvPr>
            <p:ph idx="2" type="body"/>
          </p:nvPr>
        </p:nvSpPr>
        <p:spPr>
          <a:xfrm>
            <a:off x="3799725" y="724200"/>
            <a:ext cx="49767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18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62" name="Google Shape;26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 2">
  <p:cSld name="TITLE_1_1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 rot="-5400000">
            <a:off x="7131900" y="3189050"/>
            <a:ext cx="1511700" cy="15309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FFA9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40425" y="520475"/>
            <a:ext cx="6734400" cy="35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0" y="4690450"/>
            <a:ext cx="9144000" cy="45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483275" y="4740100"/>
            <a:ext cx="6396000" cy="353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1600"/>
              <a:buFont typeface="Titillium Web SemiBold"/>
              <a:buNone/>
              <a:defRPr sz="1600"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</a:lstStyle>
          <a:p/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" y="472014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16232E"/>
                </a:solidFill>
              </a:defRPr>
            </a:lvl1pPr>
            <a:lvl2pPr lvl="1" rtl="0">
              <a:buNone/>
              <a:defRPr>
                <a:solidFill>
                  <a:srgbClr val="16232E"/>
                </a:solidFill>
              </a:defRPr>
            </a:lvl2pPr>
            <a:lvl3pPr lvl="2" rtl="0">
              <a:buNone/>
              <a:defRPr>
                <a:solidFill>
                  <a:srgbClr val="16232E"/>
                </a:solidFill>
              </a:defRPr>
            </a:lvl3pPr>
            <a:lvl4pPr lvl="3" rtl="0">
              <a:buNone/>
              <a:defRPr>
                <a:solidFill>
                  <a:srgbClr val="16232E"/>
                </a:solidFill>
              </a:defRPr>
            </a:lvl4pPr>
            <a:lvl5pPr lvl="4" rtl="0">
              <a:buNone/>
              <a:defRPr>
                <a:solidFill>
                  <a:srgbClr val="16232E"/>
                </a:solidFill>
              </a:defRPr>
            </a:lvl5pPr>
            <a:lvl6pPr lvl="5" rtl="0">
              <a:buNone/>
              <a:defRPr>
                <a:solidFill>
                  <a:srgbClr val="16232E"/>
                </a:solidFill>
              </a:defRPr>
            </a:lvl6pPr>
            <a:lvl7pPr lvl="6" rtl="0">
              <a:buNone/>
              <a:defRPr>
                <a:solidFill>
                  <a:srgbClr val="16232E"/>
                </a:solidFill>
              </a:defRPr>
            </a:lvl7pPr>
            <a:lvl8pPr lvl="7" rtl="0">
              <a:buNone/>
              <a:defRPr>
                <a:solidFill>
                  <a:srgbClr val="16232E"/>
                </a:solidFill>
              </a:defRPr>
            </a:lvl8pPr>
            <a:lvl9pPr lvl="8" rtl="0">
              <a:buNone/>
              <a:defRPr>
                <a:solidFill>
                  <a:srgbClr val="16232E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67" name="Google Shape;26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72" name="Google Shape;2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ith logo)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75" name="Google Shape;27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">
  <p:cSld name="BLANK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/>
          <p:nvPr/>
        </p:nvSpPr>
        <p:spPr>
          <a:xfrm>
            <a:off x="6339000" y="0"/>
            <a:ext cx="28050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7013" y="1249901"/>
            <a:ext cx="2668974" cy="26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>
            <p:ph type="title"/>
          </p:nvPr>
        </p:nvSpPr>
        <p:spPr>
          <a:xfrm>
            <a:off x="395099" y="170450"/>
            <a:ext cx="5735100" cy="26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0" name="Google Shape;280;p45"/>
          <p:cNvCxnSpPr/>
          <p:nvPr/>
        </p:nvCxnSpPr>
        <p:spPr>
          <a:xfrm>
            <a:off x="5021799" y="3096650"/>
            <a:ext cx="96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45"/>
          <p:cNvSpPr txBox="1"/>
          <p:nvPr>
            <p:ph idx="1" type="subTitle"/>
          </p:nvPr>
        </p:nvSpPr>
        <p:spPr>
          <a:xfrm>
            <a:off x="395099" y="3314750"/>
            <a:ext cx="57351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(left to right)">
  <p:cSld name="BLANK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6"/>
          <p:cNvGrpSpPr/>
          <p:nvPr/>
        </p:nvGrpSpPr>
        <p:grpSpPr>
          <a:xfrm>
            <a:off x="0" y="0"/>
            <a:ext cx="2805000" cy="5143500"/>
            <a:chOff x="6339000" y="0"/>
            <a:chExt cx="2805000" cy="5143500"/>
          </a:xfrm>
        </p:grpSpPr>
        <p:sp>
          <p:nvSpPr>
            <p:cNvPr id="284" name="Google Shape;284;p46"/>
            <p:cNvSpPr/>
            <p:nvPr/>
          </p:nvSpPr>
          <p:spPr>
            <a:xfrm>
              <a:off x="6339000" y="0"/>
              <a:ext cx="2805000" cy="5143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5" name="Google Shape;285;p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07013" y="1249901"/>
              <a:ext cx="2668974" cy="264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46"/>
          <p:cNvSpPr txBox="1"/>
          <p:nvPr>
            <p:ph type="title"/>
          </p:nvPr>
        </p:nvSpPr>
        <p:spPr>
          <a:xfrm>
            <a:off x="3153049" y="267300"/>
            <a:ext cx="5735100" cy="264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7" name="Google Shape;287;p46"/>
          <p:cNvCxnSpPr/>
          <p:nvPr/>
        </p:nvCxnSpPr>
        <p:spPr>
          <a:xfrm>
            <a:off x="3247799" y="3147975"/>
            <a:ext cx="966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46"/>
          <p:cNvSpPr txBox="1"/>
          <p:nvPr>
            <p:ph idx="1" type="subTitle"/>
          </p:nvPr>
        </p:nvSpPr>
        <p:spPr>
          <a:xfrm>
            <a:off x="3153049" y="3413450"/>
            <a:ext cx="5735100" cy="1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without logo)">
  <p:cSld name="CUSTOM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>
  <p:cSld name="CUSTOM_1_1"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40800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type="title"/>
          </p:nvPr>
        </p:nvSpPr>
        <p:spPr>
          <a:xfrm>
            <a:off x="265500" y="305250"/>
            <a:ext cx="4045200" cy="44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4939500" y="304800"/>
            <a:ext cx="4046400" cy="444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6232E"/>
              </a:buClr>
              <a:buSzPts val="18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●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16232E"/>
              </a:buClr>
              <a:buSzPts val="1400"/>
              <a:buFont typeface="Titillium Web SemiBold"/>
              <a:buChar char="○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16232E"/>
              </a:buClr>
              <a:buSzPts val="1400"/>
              <a:buFont typeface="Titillium Web SemiBold"/>
              <a:buChar char="■"/>
              <a:defRPr>
                <a:solidFill>
                  <a:srgbClr val="16232E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96" name="Google Shape;296;p4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descr="Tiny Logo.png" id="297" name="Google Shape;29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41100" cy="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 3">
  <p:cSld name="TITLE_1_1_1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-5400000">
            <a:off x="7131900" y="3189050"/>
            <a:ext cx="1511700" cy="15309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408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540425" y="520475"/>
            <a:ext cx="6734400" cy="35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TITLE_1_1_1_1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rot="-5400000">
            <a:off x="7131900" y="3189050"/>
            <a:ext cx="1511700" cy="15309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B2D7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40425" y="520475"/>
            <a:ext cx="6734400" cy="35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1" type="blank">
  <p:cSld name="BLANK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241475" y="743850"/>
            <a:ext cx="4261800" cy="104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2">
  <p:cSld name="BLANK_3">
    <p:bg>
      <p:bgPr>
        <a:solidFill>
          <a:srgbClr val="E5E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rgbClr val="00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159175" y="11340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subTitle"/>
          </p:nvPr>
        </p:nvSpPr>
        <p:spPr>
          <a:xfrm>
            <a:off x="4159175" y="6845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3" type="body"/>
          </p:nvPr>
        </p:nvSpPr>
        <p:spPr>
          <a:xfrm>
            <a:off x="4159175" y="23288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4" type="subTitle"/>
          </p:nvPr>
        </p:nvSpPr>
        <p:spPr>
          <a:xfrm>
            <a:off x="4159175" y="18793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5" type="body"/>
          </p:nvPr>
        </p:nvSpPr>
        <p:spPr>
          <a:xfrm>
            <a:off x="4159175" y="35236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6" type="subTitle"/>
          </p:nvPr>
        </p:nvSpPr>
        <p:spPr>
          <a:xfrm>
            <a:off x="4159175" y="30741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3">
  <p:cSld name="BLANK_3_1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03402" y="46775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b="1" sz="5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5" name="Google Shape;55;p10"/>
          <p:cNvSpPr/>
          <p:nvPr/>
        </p:nvSpPr>
        <p:spPr>
          <a:xfrm rot="5400000">
            <a:off x="183750" y="181700"/>
            <a:ext cx="259800" cy="263100"/>
          </a:xfrm>
          <a:prstGeom prst="corner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                   </a:t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445200" y="456425"/>
            <a:ext cx="3269700" cy="27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159175" y="11340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2" type="subTitle"/>
          </p:nvPr>
        </p:nvSpPr>
        <p:spPr>
          <a:xfrm>
            <a:off x="4159175" y="6845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4159175" y="23288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4" type="subTitle"/>
          </p:nvPr>
        </p:nvSpPr>
        <p:spPr>
          <a:xfrm>
            <a:off x="4159175" y="18793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5" type="body"/>
          </p:nvPr>
        </p:nvSpPr>
        <p:spPr>
          <a:xfrm>
            <a:off x="4159175" y="3523600"/>
            <a:ext cx="4310700" cy="64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"/>
              <a:buChar char="●"/>
              <a:defRPr sz="1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6" type="subTitle"/>
          </p:nvPr>
        </p:nvSpPr>
        <p:spPr>
          <a:xfrm>
            <a:off x="4159175" y="3074100"/>
            <a:ext cx="4491900" cy="2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6232E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644800" y="206250"/>
            <a:ext cx="8187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tillium Web"/>
              <a:buNone/>
              <a:defRPr b="1" sz="28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  <a:defRPr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○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■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○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■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●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○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Titillium Web"/>
              <a:buChar char="■"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1pPr>
            <a:lvl2pPr lvl="1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buNone/>
              <a:defRPr sz="1000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Sentence_(linguistics)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nl" sz="40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BeCode - AI- Fundamentals</a:t>
            </a:r>
            <a:endParaRPr b="0" sz="4000">
              <a:solidFill>
                <a:srgbClr val="FFFFFF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4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-4953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Char char="-"/>
            </a:pPr>
            <a:r>
              <a:rPr b="1" lang="nl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LOADING  - </a:t>
            </a:r>
            <a:br>
              <a:rPr b="1" lang="nl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</a:br>
            <a:r>
              <a:rPr b="1" lang="nl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We will start in a couple minutes</a:t>
            </a:r>
            <a:endParaRPr b="1" sz="19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18146" l="21822" r="23553" t="15602"/>
          <a:stretch/>
        </p:blipFill>
        <p:spPr>
          <a:xfrm>
            <a:off x="4209250" y="1660025"/>
            <a:ext cx="853900" cy="10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 rotWithShape="1">
          <a:blip r:embed="rId4">
            <a:alphaModFix/>
          </a:blip>
          <a:srcRect b="28284" l="38140" r="38140" t="28288"/>
          <a:stretch/>
        </p:blipFill>
        <p:spPr>
          <a:xfrm>
            <a:off x="748200" y="0"/>
            <a:ext cx="573300" cy="5745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>
            <p:ph type="title"/>
          </p:nvPr>
        </p:nvSpPr>
        <p:spPr>
          <a:xfrm>
            <a:off x="858925" y="791700"/>
            <a:ext cx="64140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7400">
                <a:solidFill>
                  <a:srgbClr val="FFFFFF"/>
                </a:solidFill>
              </a:rPr>
              <a:t>Training Agenda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Agenda of the training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542700" y="2523625"/>
            <a:ext cx="8058600" cy="11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2100">
                <a:solidFill>
                  <a:schemeClr val="lt1"/>
                </a:solidFill>
              </a:rPr>
              <a:t>https://trello.com/b/t4bw8T5u/ai-fundamentals-learning-track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858925" y="791700"/>
            <a:ext cx="64140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7400">
                <a:solidFill>
                  <a:srgbClr val="FFFFFF"/>
                </a:solidFill>
              </a:rPr>
              <a:t>What is AI, ML, DL?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Artificial Intelligence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62"/>
          <p:cNvSpPr/>
          <p:nvPr/>
        </p:nvSpPr>
        <p:spPr>
          <a:xfrm>
            <a:off x="4903475" y="1062975"/>
            <a:ext cx="3600000" cy="36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/>
          <p:nvPr/>
        </p:nvSpPr>
        <p:spPr>
          <a:xfrm>
            <a:off x="5030150" y="1849750"/>
            <a:ext cx="2700000" cy="27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>
            <a:off x="5131100" y="3073725"/>
            <a:ext cx="1350000" cy="135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/>
        </p:nvSpPr>
        <p:spPr>
          <a:xfrm>
            <a:off x="4903475" y="631875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AI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1" name="Google Shape;391;p62"/>
          <p:cNvSpPr txBox="1"/>
          <p:nvPr/>
        </p:nvSpPr>
        <p:spPr>
          <a:xfrm>
            <a:off x="5131100" y="2647425"/>
            <a:ext cx="1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DL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2" name="Google Shape;392;p62"/>
          <p:cNvSpPr txBox="1"/>
          <p:nvPr/>
        </p:nvSpPr>
        <p:spPr>
          <a:xfrm>
            <a:off x="5030150" y="1418650"/>
            <a:ext cx="27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ML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93" name="Google Shape;393;p62"/>
          <p:cNvCxnSpPr/>
          <p:nvPr/>
        </p:nvCxnSpPr>
        <p:spPr>
          <a:xfrm rot="10800000">
            <a:off x="4140650" y="1560200"/>
            <a:ext cx="73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62"/>
          <p:cNvSpPr txBox="1"/>
          <p:nvPr/>
        </p:nvSpPr>
        <p:spPr>
          <a:xfrm>
            <a:off x="1414925" y="1221650"/>
            <a:ext cx="27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Computers showing human-like intelligence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But, how do we define human-like intelligence?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63"/>
          <p:cNvSpPr txBox="1"/>
          <p:nvPr/>
        </p:nvSpPr>
        <p:spPr>
          <a:xfrm>
            <a:off x="641100" y="1354450"/>
            <a:ext cx="8060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Reason, use strategy, solve puzzle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 Represent common sense knowledge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Plan and learn from past experience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Communicate in Natural Language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Integrate these skills for common goals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Alan Turing described intelligence in the following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p64"/>
          <p:cNvSpPr txBox="1"/>
          <p:nvPr/>
        </p:nvSpPr>
        <p:spPr>
          <a:xfrm>
            <a:off x="641100" y="1354450"/>
            <a:ext cx="80601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“A computer would deserve to be called intelligent if  it could deceive a human into believing that it was human.” </a:t>
            </a:r>
            <a:endParaRPr sz="3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— Alan Turing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Why now?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65"/>
          <p:cNvSpPr txBox="1"/>
          <p:nvPr/>
        </p:nvSpPr>
        <p:spPr>
          <a:xfrm>
            <a:off x="641100" y="1354450"/>
            <a:ext cx="806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Data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Algorithms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AutoNum type="arabicPeriod"/>
            </a:pPr>
            <a:r>
              <a:rPr lang="nl">
                <a:latin typeface="Titillium Web"/>
                <a:ea typeface="Titillium Web"/>
                <a:cs typeface="Titillium Web"/>
                <a:sym typeface="Titillium Web"/>
              </a:rPr>
              <a:t>Compute power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8" name="Google Shape;418;p66"/>
          <p:cNvSpPr/>
          <p:nvPr/>
        </p:nvSpPr>
        <p:spPr>
          <a:xfrm>
            <a:off x="4903475" y="1062975"/>
            <a:ext cx="3600000" cy="36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6"/>
          <p:cNvSpPr/>
          <p:nvPr/>
        </p:nvSpPr>
        <p:spPr>
          <a:xfrm>
            <a:off x="5030150" y="1849750"/>
            <a:ext cx="2700000" cy="27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6"/>
          <p:cNvSpPr/>
          <p:nvPr/>
        </p:nvSpPr>
        <p:spPr>
          <a:xfrm>
            <a:off x="5131100" y="3073725"/>
            <a:ext cx="1350000" cy="135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4903475" y="631875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AI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2" name="Google Shape;422;p66"/>
          <p:cNvSpPr txBox="1"/>
          <p:nvPr/>
        </p:nvSpPr>
        <p:spPr>
          <a:xfrm>
            <a:off x="5131100" y="2647425"/>
            <a:ext cx="1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DL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3" name="Google Shape;423;p66"/>
          <p:cNvSpPr txBox="1"/>
          <p:nvPr/>
        </p:nvSpPr>
        <p:spPr>
          <a:xfrm>
            <a:off x="5030150" y="1418650"/>
            <a:ext cx="27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ML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24" name="Google Shape;424;p66"/>
          <p:cNvCxnSpPr/>
          <p:nvPr/>
        </p:nvCxnSpPr>
        <p:spPr>
          <a:xfrm rot="10800000">
            <a:off x="4140800" y="2245875"/>
            <a:ext cx="9084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66"/>
          <p:cNvSpPr txBox="1"/>
          <p:nvPr/>
        </p:nvSpPr>
        <p:spPr>
          <a:xfrm>
            <a:off x="1414925" y="1907450"/>
            <a:ext cx="27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Algorithms that learn from data to make predictions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7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Machine learning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nl" sz="2000">
                <a:solidFill>
                  <a:schemeClr val="lt1"/>
                </a:solidFill>
              </a:rPr>
              <a:t>First let then algorithm learn from past data, then let it make predictions on new data</a:t>
            </a:r>
            <a:endParaRPr b="0" sz="2000">
              <a:solidFill>
                <a:schemeClr val="lt1"/>
              </a:solidFill>
            </a:endParaRPr>
          </a:p>
        </p:txBody>
      </p:sp>
      <p:sp>
        <p:nvSpPr>
          <p:cNvPr id="431" name="Google Shape;431;p67"/>
          <p:cNvSpPr/>
          <p:nvPr/>
        </p:nvSpPr>
        <p:spPr>
          <a:xfrm rot="-2565628">
            <a:off x="6708506" y="2942298"/>
            <a:ext cx="177732" cy="494493"/>
          </a:xfrm>
          <a:custGeom>
            <a:rect b="b" l="l" r="r" t="t"/>
            <a:pathLst>
              <a:path extrusionOk="0" h="23457" w="8431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2" name="Google Shape;432;p67"/>
          <p:cNvSpPr txBox="1"/>
          <p:nvPr/>
        </p:nvSpPr>
        <p:spPr>
          <a:xfrm>
            <a:off x="6068375" y="2037663"/>
            <a:ext cx="495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67"/>
          <p:cNvSpPr txBox="1"/>
          <p:nvPr/>
        </p:nvSpPr>
        <p:spPr>
          <a:xfrm>
            <a:off x="5454900" y="3054000"/>
            <a:ext cx="67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67"/>
          <p:cNvSpPr/>
          <p:nvPr/>
        </p:nvSpPr>
        <p:spPr>
          <a:xfrm rot="-2565628">
            <a:off x="6708506" y="2408898"/>
            <a:ext cx="177732" cy="494493"/>
          </a:xfrm>
          <a:custGeom>
            <a:rect b="b" l="l" r="r" t="t"/>
            <a:pathLst>
              <a:path extrusionOk="0" h="23457" w="8431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35" name="Google Shape;435;p67"/>
          <p:cNvSpPr txBox="1"/>
          <p:nvPr/>
        </p:nvSpPr>
        <p:spPr>
          <a:xfrm>
            <a:off x="6068375" y="1504263"/>
            <a:ext cx="495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5454900" y="2520600"/>
            <a:ext cx="67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67"/>
          <p:cNvCxnSpPr/>
          <p:nvPr/>
        </p:nvCxnSpPr>
        <p:spPr>
          <a:xfrm>
            <a:off x="4505500" y="2292688"/>
            <a:ext cx="4641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67"/>
          <p:cNvCxnSpPr/>
          <p:nvPr/>
        </p:nvCxnSpPr>
        <p:spPr>
          <a:xfrm>
            <a:off x="6922342" y="2292688"/>
            <a:ext cx="4641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67"/>
          <p:cNvSpPr/>
          <p:nvPr/>
        </p:nvSpPr>
        <p:spPr>
          <a:xfrm>
            <a:off x="3102100" y="1793338"/>
            <a:ext cx="1217400" cy="99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input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0" name="Google Shape;440;p67"/>
          <p:cNvSpPr/>
          <p:nvPr/>
        </p:nvSpPr>
        <p:spPr>
          <a:xfrm>
            <a:off x="7481425" y="1793338"/>
            <a:ext cx="1217400" cy="99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output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41" name="Google Shape;441;p67"/>
          <p:cNvCxnSpPr/>
          <p:nvPr/>
        </p:nvCxnSpPr>
        <p:spPr>
          <a:xfrm>
            <a:off x="4550988" y="3742338"/>
            <a:ext cx="4641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67"/>
          <p:cNvCxnSpPr/>
          <p:nvPr/>
        </p:nvCxnSpPr>
        <p:spPr>
          <a:xfrm>
            <a:off x="6967830" y="3742338"/>
            <a:ext cx="4641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67"/>
          <p:cNvSpPr/>
          <p:nvPr/>
        </p:nvSpPr>
        <p:spPr>
          <a:xfrm>
            <a:off x="3147588" y="3242988"/>
            <a:ext cx="1217400" cy="99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input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4" name="Google Shape;444;p67"/>
          <p:cNvSpPr/>
          <p:nvPr/>
        </p:nvSpPr>
        <p:spPr>
          <a:xfrm>
            <a:off x="7526913" y="3242988"/>
            <a:ext cx="1217400" cy="998700"/>
          </a:xfrm>
          <a:prstGeom prst="can">
            <a:avLst>
              <a:gd fmla="val 25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output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5" name="Google Shape;445;p67"/>
          <p:cNvSpPr txBox="1"/>
          <p:nvPr/>
        </p:nvSpPr>
        <p:spPr>
          <a:xfrm>
            <a:off x="348350" y="1904838"/>
            <a:ext cx="2204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</a:t>
            </a:r>
            <a:br>
              <a:rPr lang="nl" sz="12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nl">
                <a:latin typeface="Roboto"/>
                <a:ea typeface="Roboto"/>
                <a:cs typeface="Roboto"/>
                <a:sym typeface="Roboto"/>
              </a:rPr>
              <a:t>Use historic data and corresponding outputs to train a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67"/>
          <p:cNvSpPr txBox="1"/>
          <p:nvPr/>
        </p:nvSpPr>
        <p:spPr>
          <a:xfrm>
            <a:off x="348350" y="3324738"/>
            <a:ext cx="22044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Predict</a:t>
            </a:r>
            <a:br>
              <a:rPr lang="nl" sz="1200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nl">
                <a:latin typeface="Roboto"/>
                <a:ea typeface="Roboto"/>
                <a:cs typeface="Roboto"/>
                <a:sym typeface="Roboto"/>
              </a:rPr>
              <a:t>Use the model to generate outputs for unseen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7"/>
          <p:cNvSpPr/>
          <p:nvPr/>
        </p:nvSpPr>
        <p:spPr>
          <a:xfrm>
            <a:off x="5337275" y="1793338"/>
            <a:ext cx="1217400" cy="998700"/>
          </a:xfrm>
          <a:prstGeom prst="can">
            <a:avLst>
              <a:gd fmla="val 25000" name="adj"/>
            </a:avLst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Machine Learning Model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8" name="Google Shape;448;p67"/>
          <p:cNvSpPr/>
          <p:nvPr/>
        </p:nvSpPr>
        <p:spPr>
          <a:xfrm>
            <a:off x="5382763" y="3242988"/>
            <a:ext cx="1217400" cy="9987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Open Sans Light"/>
                <a:ea typeface="Open Sans Light"/>
                <a:cs typeface="Open Sans Light"/>
                <a:sym typeface="Open Sans Light"/>
              </a:rPr>
              <a:t>Machine Learning Model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Deep</a:t>
            </a:r>
            <a:r>
              <a:rPr lang="nl">
                <a:solidFill>
                  <a:schemeClr val="lt1"/>
                </a:solidFill>
              </a:rPr>
              <a:t>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68"/>
          <p:cNvSpPr/>
          <p:nvPr/>
        </p:nvSpPr>
        <p:spPr>
          <a:xfrm>
            <a:off x="4903475" y="1062975"/>
            <a:ext cx="3600000" cy="36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8"/>
          <p:cNvSpPr/>
          <p:nvPr/>
        </p:nvSpPr>
        <p:spPr>
          <a:xfrm>
            <a:off x="5030150" y="1849750"/>
            <a:ext cx="2700000" cy="270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8"/>
          <p:cNvSpPr/>
          <p:nvPr/>
        </p:nvSpPr>
        <p:spPr>
          <a:xfrm>
            <a:off x="5131100" y="3073725"/>
            <a:ext cx="1350000" cy="13500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8"/>
          <p:cNvSpPr txBox="1"/>
          <p:nvPr/>
        </p:nvSpPr>
        <p:spPr>
          <a:xfrm>
            <a:off x="4903475" y="631875"/>
            <a:ext cx="36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AI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8" name="Google Shape;458;p68"/>
          <p:cNvSpPr txBox="1"/>
          <p:nvPr/>
        </p:nvSpPr>
        <p:spPr>
          <a:xfrm>
            <a:off x="5131100" y="2647425"/>
            <a:ext cx="135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DL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9" name="Google Shape;459;p68"/>
          <p:cNvSpPr txBox="1"/>
          <p:nvPr/>
        </p:nvSpPr>
        <p:spPr>
          <a:xfrm>
            <a:off x="5030150" y="1418650"/>
            <a:ext cx="27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ML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460" name="Google Shape;460;p68"/>
          <p:cNvCxnSpPr/>
          <p:nvPr/>
        </p:nvCxnSpPr>
        <p:spPr>
          <a:xfrm flipH="1">
            <a:off x="4140650" y="3386150"/>
            <a:ext cx="1020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68"/>
          <p:cNvSpPr txBox="1"/>
          <p:nvPr/>
        </p:nvSpPr>
        <p:spPr>
          <a:xfrm>
            <a:off x="1414925" y="3050450"/>
            <a:ext cx="27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600">
                <a:latin typeface="Titillium Web"/>
                <a:ea typeface="Titillium Web"/>
                <a:cs typeface="Titillium Web"/>
                <a:sym typeface="Titillium Web"/>
              </a:rPr>
              <a:t>Neural Networks</a:t>
            </a:r>
            <a:endParaRPr b="1" sz="16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92735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500"/>
              <a:buFont typeface="Arial"/>
              <a:buNone/>
            </a:pPr>
            <a:r>
              <a:rPr b="0" lang="nl" sz="4000">
                <a:solidFill>
                  <a:srgbClr val="FFFFFF"/>
                </a:solidFill>
                <a:latin typeface="Domine"/>
                <a:ea typeface="Domine"/>
                <a:cs typeface="Domine"/>
                <a:sym typeface="Domine"/>
              </a:rPr>
              <a:t>Tips for a comfortable session</a:t>
            </a:r>
            <a:endParaRPr sz="3000">
              <a:solidFill>
                <a:srgbClr val="1414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4146E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AutoNum type="arabicPeriod"/>
            </a:pPr>
            <a:r>
              <a:rPr lang="nl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Cut your microphone (Mute yourself)   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AutoNum type="arabicPeriod"/>
            </a:pPr>
            <a:r>
              <a:rPr lang="nl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Put your camera on (Not required)</a:t>
            </a:r>
            <a:endParaRPr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AutoNum type="arabicPeriod"/>
            </a:pPr>
            <a:r>
              <a:rPr lang="nl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your real name (Mr.Robot is a pseudonym)</a:t>
            </a:r>
            <a:br>
              <a:rPr lang="nl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nl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Rename yourself if it’s not the case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320" y="3248757"/>
            <a:ext cx="2409650" cy="9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4">
            <a:alphaModFix/>
          </a:blip>
          <a:srcRect b="5663" l="25378" r="60229" t="86669"/>
          <a:stretch/>
        </p:blipFill>
        <p:spPr>
          <a:xfrm>
            <a:off x="571542" y="3248750"/>
            <a:ext cx="3046531" cy="9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 rotWithShape="1">
          <a:blip r:embed="rId5">
            <a:alphaModFix/>
          </a:blip>
          <a:srcRect b="28284" l="38140" r="38140" t="28288"/>
          <a:stretch/>
        </p:blipFill>
        <p:spPr>
          <a:xfrm>
            <a:off x="748200" y="0"/>
            <a:ext cx="573300" cy="5745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Deep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69"/>
          <p:cNvSpPr txBox="1"/>
          <p:nvPr/>
        </p:nvSpPr>
        <p:spPr>
          <a:xfrm>
            <a:off x="470375" y="1318500"/>
            <a:ext cx="77643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One specific model in </a:t>
            </a: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machine learning, that has caught a lot of attention in the past few years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 common DL technique is a concept known as deep neural networks.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 a deep neural network, the code structures you write are arranged in layers that loosely mimic the human brain, learning patterns of patterns.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/>
        </p:nvSpPr>
        <p:spPr>
          <a:xfrm>
            <a:off x="470375" y="1318500"/>
            <a:ext cx="77643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3" name="Google Shape;473;p70"/>
          <p:cNvSpPr txBox="1"/>
          <p:nvPr>
            <p:ph idx="12" type="sldNum"/>
          </p:nvPr>
        </p:nvSpPr>
        <p:spPr>
          <a:xfrm>
            <a:off x="8372383" y="45744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9144000" cy="514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858925" y="791700"/>
            <a:ext cx="64140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7400">
                <a:solidFill>
                  <a:srgbClr val="FFFFFF"/>
                </a:solidFill>
              </a:rPr>
              <a:t>What is NLP?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Natural</a:t>
            </a:r>
            <a:r>
              <a:rPr lang="nl">
                <a:solidFill>
                  <a:schemeClr val="lt1"/>
                </a:solidFill>
              </a:rPr>
              <a:t> Language is hard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72"/>
          <p:cNvSpPr txBox="1"/>
          <p:nvPr/>
        </p:nvSpPr>
        <p:spPr>
          <a:xfrm>
            <a:off x="470375" y="1318500"/>
            <a:ext cx="77643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See the following example: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 complex houses married and single soldiers and their families.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This is called a Garden path sentence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= grammatically correct </a:t>
            </a:r>
            <a:r>
              <a:rPr lang="nl" sz="1800">
                <a:solidFill>
                  <a:schemeClr val="lt1"/>
                </a:solidFill>
                <a:uFill>
                  <a:noFill/>
                </a:uFill>
                <a:latin typeface="Titillium Web Light"/>
                <a:ea typeface="Titillium Web Light"/>
                <a:cs typeface="Titillium Web Light"/>
                <a:sym typeface="Titillium Web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sentence</a:t>
            </a: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that do not make sense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Natural Language is ambiguous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1" name="Google Shape;491;p73"/>
          <p:cNvSpPr txBox="1"/>
          <p:nvPr/>
        </p:nvSpPr>
        <p:spPr>
          <a:xfrm>
            <a:off x="470375" y="1318500"/>
            <a:ext cx="77643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“I made him duck”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Did you prepare him a meal? Or did you give a swing at him?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Natural Language is uncertain?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74"/>
          <p:cNvSpPr txBox="1"/>
          <p:nvPr/>
        </p:nvSpPr>
        <p:spPr>
          <a:xfrm>
            <a:off x="470375" y="1318500"/>
            <a:ext cx="7764300" cy="31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“</a:t>
            </a: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Call me a taxi</a:t>
            </a: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”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 you want me to get you a taxi or do you want me to tell you you are a taxi?</a:t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Computers like numbers, not words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75"/>
          <p:cNvSpPr txBox="1"/>
          <p:nvPr>
            <p:ph idx="4294967295" type="body"/>
          </p:nvPr>
        </p:nvSpPr>
        <p:spPr>
          <a:xfrm>
            <a:off x="483150" y="962850"/>
            <a:ext cx="8139300" cy="3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lt1"/>
                </a:solidFill>
              </a:rPr>
              <a:t>Let computers perform useful tasks with natural language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2400">
                <a:solidFill>
                  <a:schemeClr val="lt1"/>
                </a:solidFill>
              </a:rPr>
              <a:t>= Natural Language Processing (NLP)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858925" y="791700"/>
            <a:ext cx="64140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7400">
                <a:solidFill>
                  <a:srgbClr val="FFFFFF"/>
                </a:solidFill>
              </a:rPr>
              <a:t>Introduction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2687700" y="2020125"/>
            <a:ext cx="37686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 coach</a:t>
            </a: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— BeCode.org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 engineer — Faktion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developer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BeCode learner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3"/>
          <p:cNvPicPr preferRelativeResize="0"/>
          <p:nvPr/>
        </p:nvPicPr>
        <p:blipFill rotWithShape="1">
          <a:blip r:embed="rId3">
            <a:alphaModFix/>
          </a:blip>
          <a:srcRect b="40870" l="0" r="11496" t="0"/>
          <a:stretch/>
        </p:blipFill>
        <p:spPr>
          <a:xfrm>
            <a:off x="3791845" y="635250"/>
            <a:ext cx="1560300" cy="15636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8" name="Google Shape;328;p53"/>
          <p:cNvSpPr txBox="1"/>
          <p:nvPr/>
        </p:nvSpPr>
        <p:spPr>
          <a:xfrm>
            <a:off x="3354900" y="4219500"/>
            <a:ext cx="24342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maxim@becode.org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9" name="Google Shape;329;p53"/>
          <p:cNvSpPr txBox="1"/>
          <p:nvPr>
            <p:ph type="title"/>
          </p:nvPr>
        </p:nvSpPr>
        <p:spPr>
          <a:xfrm>
            <a:off x="445200" y="456425"/>
            <a:ext cx="32697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lt1"/>
                </a:solidFill>
              </a:rPr>
              <a:t>Who are we?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lt1"/>
                </a:solidFill>
              </a:rPr>
              <a:t>Maxim</a:t>
            </a:r>
            <a:endParaRPr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4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4"/>
          <p:cNvSpPr txBox="1"/>
          <p:nvPr>
            <p:ph idx="1" type="body"/>
          </p:nvPr>
        </p:nvSpPr>
        <p:spPr>
          <a:xfrm>
            <a:off x="2687700" y="2020125"/>
            <a:ext cx="37686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Lead — Radix.ai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Scientist — delaware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Mathematical Engineering — KU Leuven</a:t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4"/>
          <p:cNvPicPr preferRelativeResize="0"/>
          <p:nvPr/>
        </p:nvPicPr>
        <p:blipFill rotWithShape="1">
          <a:blip r:embed="rId3">
            <a:alphaModFix/>
          </a:blip>
          <a:srcRect b="40870" l="0" r="11496" t="0"/>
          <a:stretch/>
        </p:blipFill>
        <p:spPr>
          <a:xfrm>
            <a:off x="3791845" y="635250"/>
            <a:ext cx="1560300" cy="15636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54"/>
          <p:cNvSpPr txBox="1"/>
          <p:nvPr/>
        </p:nvSpPr>
        <p:spPr>
          <a:xfrm>
            <a:off x="3354900" y="4219500"/>
            <a:ext cx="24342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shoera@radix.ai</a:t>
            </a:r>
            <a:endParaRPr sz="16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9" name="Google Shape;339;p54"/>
          <p:cNvSpPr txBox="1"/>
          <p:nvPr>
            <p:ph type="title"/>
          </p:nvPr>
        </p:nvSpPr>
        <p:spPr>
          <a:xfrm>
            <a:off x="445200" y="456425"/>
            <a:ext cx="32697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lt1"/>
                </a:solidFill>
              </a:rPr>
              <a:t>Who are we?</a:t>
            </a:r>
            <a:endParaRPr sz="3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lt1"/>
                </a:solidFill>
              </a:rPr>
              <a:t>Shoera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4">
            <a:alphaModFix/>
          </a:blip>
          <a:srcRect b="0" l="16737" r="16737" t="0"/>
          <a:stretch/>
        </p:blipFill>
        <p:spPr>
          <a:xfrm>
            <a:off x="3791845" y="635250"/>
            <a:ext cx="1560300" cy="1563600"/>
          </a:xfrm>
          <a:prstGeom prst="ellipse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5"/>
          <p:cNvSpPr txBox="1"/>
          <p:nvPr>
            <p:ph type="title"/>
          </p:nvPr>
        </p:nvSpPr>
        <p:spPr>
          <a:xfrm>
            <a:off x="445200" y="456425"/>
            <a:ext cx="32697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3100">
                <a:solidFill>
                  <a:schemeClr val="lt1"/>
                </a:solidFill>
              </a:rPr>
              <a:t>Typical training day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4241475" y="743850"/>
            <a:ext cx="4261800" cy="3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at 9:00 </a:t>
            </a:r>
            <a:r>
              <a:rPr b="1"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sharp </a:t>
            </a: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 google meet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9:00 -&gt; 11:00 Intro of the day + theory or work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11:00 -&gt; 11:15 </a:t>
            </a:r>
            <a:r>
              <a:rPr b="1"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11:15 -&gt; 12:30 Intro of the day + theory or work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12:30 -&gt; 13:30 </a:t>
            </a:r>
            <a:r>
              <a:rPr b="1"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Lunch time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13:30 -&gt; 14:00 Tech talk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14:00 -&gt; 15:00 Work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15:00 -&gt; 15:15 </a:t>
            </a:r>
            <a:r>
              <a:rPr b="1"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15:15 -&gt; 15:50 Work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15:50 -&gt; 16:00 Debrief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858925" y="791700"/>
            <a:ext cx="6414000" cy="3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7400">
                <a:solidFill>
                  <a:srgbClr val="FFFFFF"/>
                </a:solidFill>
              </a:rPr>
              <a:t>Use Cases</a:t>
            </a:r>
            <a:endParaRPr sz="7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Automated document processing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" y="894275"/>
            <a:ext cx="3476575" cy="41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999" y="1211125"/>
            <a:ext cx="5296202" cy="354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641100" y="0"/>
            <a:ext cx="81876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lt1"/>
                </a:solidFill>
              </a:rPr>
              <a:t>Face Recognition Project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58"/>
          <p:cNvPicPr preferRelativeResize="0"/>
          <p:nvPr/>
        </p:nvPicPr>
        <p:blipFill rotWithShape="1">
          <a:blip r:embed="rId3">
            <a:alphaModFix/>
          </a:blip>
          <a:srcRect b="41016" l="0" r="0" t="0"/>
          <a:stretch/>
        </p:blipFill>
        <p:spPr>
          <a:xfrm>
            <a:off x="3251625" y="540076"/>
            <a:ext cx="5329099" cy="43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Code Corporate (Dark)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63C3D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adix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66FF"/>
      </a:accent1>
      <a:accent2>
        <a:srgbClr val="00D0A6"/>
      </a:accent2>
      <a:accent3>
        <a:srgbClr val="9ACBEA"/>
      </a:accent3>
      <a:accent4>
        <a:srgbClr val="FF8C7D"/>
      </a:accent4>
      <a:accent5>
        <a:srgbClr val="14146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